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308" r:id="rId3"/>
    <p:sldId id="307" r:id="rId4"/>
    <p:sldId id="314" r:id="rId5"/>
    <p:sldId id="300" r:id="rId6"/>
    <p:sldId id="305" r:id="rId7"/>
    <p:sldId id="261" r:id="rId8"/>
    <p:sldId id="303" r:id="rId9"/>
    <p:sldId id="302" r:id="rId10"/>
    <p:sldId id="309" r:id="rId11"/>
    <p:sldId id="310" r:id="rId12"/>
    <p:sldId id="311" r:id="rId13"/>
    <p:sldId id="257" r:id="rId14"/>
    <p:sldId id="276" r:id="rId15"/>
    <p:sldId id="277" r:id="rId16"/>
    <p:sldId id="278" r:id="rId17"/>
    <p:sldId id="279" r:id="rId18"/>
    <p:sldId id="280" r:id="rId19"/>
    <p:sldId id="292" r:id="rId20"/>
    <p:sldId id="317" r:id="rId21"/>
    <p:sldId id="318" r:id="rId22"/>
    <p:sldId id="321" r:id="rId23"/>
    <p:sldId id="284" r:id="rId24"/>
    <p:sldId id="288" r:id="rId25"/>
    <p:sldId id="312" r:id="rId26"/>
    <p:sldId id="319" r:id="rId27"/>
    <p:sldId id="290" r:id="rId28"/>
    <p:sldId id="320" r:id="rId29"/>
    <p:sldId id="313" r:id="rId30"/>
    <p:sldId id="315" r:id="rId31"/>
    <p:sldId id="316" r:id="rId32"/>
    <p:sldId id="322" r:id="rId33"/>
    <p:sldId id="323" r:id="rId34"/>
    <p:sldId id="324" r:id="rId35"/>
    <p:sldId id="325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59" r:id="rId50"/>
    <p:sldId id="293" r:id="rId51"/>
    <p:sldId id="294" r:id="rId52"/>
    <p:sldId id="295" r:id="rId53"/>
    <p:sldId id="296" r:id="rId54"/>
    <p:sldId id="326" r:id="rId55"/>
    <p:sldId id="32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AA%20-%20PH%20Stuff\Asmnts\goa_pcod\2024\emailed_data\StarkGOAPco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Sheet2!$U$4</c:f>
              <c:strCache>
                <c:ptCount val="1"/>
                <c:pt idx="0">
                  <c:v>p_mature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Sheet2!$U$5:$U$63</c:f>
              <c:numCache>
                <c:formatCode>General</c:formatCode>
                <c:ptCount val="5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1</c:v>
                </c:pt>
                <c:pt idx="16">
                  <c:v>0.66666666666666663</c:v>
                </c:pt>
                <c:pt idx="17">
                  <c:v>0</c:v>
                </c:pt>
                <c:pt idx="18">
                  <c:v>0</c:v>
                </c:pt>
                <c:pt idx="19">
                  <c:v>0.25</c:v>
                </c:pt>
                <c:pt idx="20">
                  <c:v>0</c:v>
                </c:pt>
                <c:pt idx="21">
                  <c:v>0</c:v>
                </c:pt>
                <c:pt idx="22">
                  <c:v>0.2</c:v>
                </c:pt>
                <c:pt idx="23">
                  <c:v>0.5</c:v>
                </c:pt>
                <c:pt idx="24">
                  <c:v>0.25</c:v>
                </c:pt>
                <c:pt idx="25">
                  <c:v>0.25</c:v>
                </c:pt>
                <c:pt idx="26">
                  <c:v>0.3</c:v>
                </c:pt>
                <c:pt idx="27">
                  <c:v>0.44444444444444442</c:v>
                </c:pt>
                <c:pt idx="28">
                  <c:v>0.14285714285714285</c:v>
                </c:pt>
                <c:pt idx="29">
                  <c:v>0.5</c:v>
                </c:pt>
                <c:pt idx="30">
                  <c:v>0.5</c:v>
                </c:pt>
                <c:pt idx="31">
                  <c:v>0.66666666666666663</c:v>
                </c:pt>
                <c:pt idx="32">
                  <c:v>0.66666666666666663</c:v>
                </c:pt>
                <c:pt idx="33">
                  <c:v>0.5714285714285714</c:v>
                </c:pt>
                <c:pt idx="34">
                  <c:v>0.5714285714285714</c:v>
                </c:pt>
                <c:pt idx="35">
                  <c:v>0.8571428571428571</c:v>
                </c:pt>
                <c:pt idx="36">
                  <c:v>0.69230769230769229</c:v>
                </c:pt>
                <c:pt idx="37">
                  <c:v>0.75</c:v>
                </c:pt>
                <c:pt idx="38">
                  <c:v>0.625</c:v>
                </c:pt>
                <c:pt idx="39">
                  <c:v>0.53846153846153844</c:v>
                </c:pt>
                <c:pt idx="40">
                  <c:v>0.8571428571428571</c:v>
                </c:pt>
                <c:pt idx="41">
                  <c:v>0.75</c:v>
                </c:pt>
                <c:pt idx="42">
                  <c:v>0.8</c:v>
                </c:pt>
                <c:pt idx="43">
                  <c:v>0.6875</c:v>
                </c:pt>
                <c:pt idx="44">
                  <c:v>1</c:v>
                </c:pt>
                <c:pt idx="45">
                  <c:v>1</c:v>
                </c:pt>
                <c:pt idx="46">
                  <c:v>0.8571428571428571</c:v>
                </c:pt>
                <c:pt idx="47">
                  <c:v>0.7142857142857143</c:v>
                </c:pt>
                <c:pt idx="48">
                  <c:v>0.83333333333333337</c:v>
                </c:pt>
                <c:pt idx="49">
                  <c:v>1</c:v>
                </c:pt>
                <c:pt idx="50">
                  <c:v>0.5</c:v>
                </c:pt>
                <c:pt idx="51">
                  <c:v>0.66666666666666663</c:v>
                </c:pt>
                <c:pt idx="52">
                  <c:v>1</c:v>
                </c:pt>
                <c:pt idx="53">
                  <c:v>0.5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52-47BD-AE67-169B03C99002}"/>
            </c:ext>
          </c:extLst>
        </c:ser>
        <c:ser>
          <c:idx val="2"/>
          <c:order val="1"/>
          <c:tx>
            <c:strRef>
              <c:f>Sheet2!$V$4</c:f>
              <c:strCache>
                <c:ptCount val="1"/>
                <c:pt idx="0">
                  <c:v>p_est_SAFE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Sheet2!$V$5:$V$63</c:f>
              <c:numCache>
                <c:formatCode>General</c:formatCode>
                <c:ptCount val="59"/>
                <c:pt idx="0">
                  <c:v>5.4347315320053518E-6</c:v>
                </c:pt>
                <c:pt idx="1">
                  <c:v>7.1453258282251432E-6</c:v>
                </c:pt>
                <c:pt idx="2">
                  <c:v>9.3943285701657653E-6</c:v>
                </c:pt>
                <c:pt idx="3">
                  <c:v>1.2351199781910381E-5</c:v>
                </c:pt>
                <c:pt idx="4">
                  <c:v>1.6238733075521493E-5</c:v>
                </c:pt>
                <c:pt idx="5">
                  <c:v>2.8069609761973076E-5</c:v>
                </c:pt>
                <c:pt idx="6">
                  <c:v>1.2927434934515093E-3</c:v>
                </c:pt>
                <c:pt idx="7">
                  <c:v>1.6989491026961811E-3</c:v>
                </c:pt>
                <c:pt idx="8">
                  <c:v>2.2325072382586219E-3</c:v>
                </c:pt>
                <c:pt idx="9">
                  <c:v>2.9331379743023625E-3</c:v>
                </c:pt>
                <c:pt idx="10">
                  <c:v>3.8527995438087208E-3</c:v>
                </c:pt>
                <c:pt idx="11">
                  <c:v>5.0593503553251293E-3</c:v>
                </c:pt>
                <c:pt idx="12">
                  <c:v>6.6412280907188091E-3</c:v>
                </c:pt>
                <c:pt idx="13">
                  <c:v>8.7133708462863446E-3</c:v>
                </c:pt>
                <c:pt idx="14">
                  <c:v>1.1424611199924327E-2</c:v>
                </c:pt>
                <c:pt idx="15">
                  <c:v>1.4966740018488843E-2</c:v>
                </c:pt>
                <c:pt idx="16">
                  <c:v>1.9585326125407847E-2</c:v>
                </c:pt>
                <c:pt idx="17">
                  <c:v>3.3378500707912928E-2</c:v>
                </c:pt>
                <c:pt idx="18">
                  <c:v>4.3428276924683325E-2</c:v>
                </c:pt>
                <c:pt idx="19">
                  <c:v>5.6327569493904023E-2</c:v>
                </c:pt>
                <c:pt idx="20">
                  <c:v>7.2766819626704338E-2</c:v>
                </c:pt>
                <c:pt idx="21">
                  <c:v>9.3528363283644445E-2</c:v>
                </c:pt>
                <c:pt idx="22">
                  <c:v>0.11945040373730406</c:v>
                </c:pt>
                <c:pt idx="23">
                  <c:v>0.15135729779009049</c:v>
                </c:pt>
                <c:pt idx="24">
                  <c:v>0.1899484758588334</c:v>
                </c:pt>
                <c:pt idx="25">
                  <c:v>0.23564696430051688</c:v>
                </c:pt>
                <c:pt idx="26">
                  <c:v>0.2884251511080182</c:v>
                </c:pt>
                <c:pt idx="27">
                  <c:v>0.34764773237328161</c:v>
                </c:pt>
                <c:pt idx="28">
                  <c:v>0.41198997028665413</c:v>
                </c:pt>
                <c:pt idx="29">
                  <c:v>0.47948776904005724</c:v>
                </c:pt>
                <c:pt idx="30">
                  <c:v>0.5477428522294896</c:v>
                </c:pt>
                <c:pt idx="31">
                  <c:v>0.61424821812005725</c:v>
                </c:pt>
                <c:pt idx="32">
                  <c:v>0.67674542553896255</c:v>
                </c:pt>
                <c:pt idx="33">
                  <c:v>0.73351009552659807</c:v>
                </c:pt>
                <c:pt idx="34">
                  <c:v>0.78349567202631265</c:v>
                </c:pt>
                <c:pt idx="35">
                  <c:v>0.82632536996992101</c:v>
                </c:pt>
                <c:pt idx="36">
                  <c:v>0.86217280142701158</c:v>
                </c:pt>
                <c:pt idx="37">
                  <c:v>0.89159183164327815</c:v>
                </c:pt>
                <c:pt idx="38">
                  <c:v>0.91534795460557916</c:v>
                </c:pt>
                <c:pt idx="39">
                  <c:v>0.93428197180039918</c:v>
                </c:pt>
                <c:pt idx="40">
                  <c:v>0.94921599824651537</c:v>
                </c:pt>
                <c:pt idx="41">
                  <c:v>0.96089838897971036</c:v>
                </c:pt>
                <c:pt idx="42">
                  <c:v>0.96997835105974584</c:v>
                </c:pt>
                <c:pt idx="43">
                  <c:v>0.97700028232139868</c:v>
                </c:pt>
                <c:pt idx="44">
                  <c:v>0.98240959947037432</c:v>
                </c:pt>
                <c:pt idx="45">
                  <c:v>0.98656419183939803</c:v>
                </c:pt>
                <c:pt idx="46">
                  <c:v>0.98974777111626033</c:v>
                </c:pt>
                <c:pt idx="47">
                  <c:v>0.99218298668436211</c:v>
                </c:pt>
                <c:pt idx="48">
                  <c:v>0.99404324593538163</c:v>
                </c:pt>
                <c:pt idx="49">
                  <c:v>0.9954628330933506</c:v>
                </c:pt>
                <c:pt idx="50">
                  <c:v>0.99654528631512984</c:v>
                </c:pt>
                <c:pt idx="51">
                  <c:v>0.99737017582394483</c:v>
                </c:pt>
                <c:pt idx="52">
                  <c:v>0.99799850025197612</c:v>
                </c:pt>
                <c:pt idx="53">
                  <c:v>0.99884113538877761</c:v>
                </c:pt>
                <c:pt idx="54">
                  <c:v>0.99911832501172937</c:v>
                </c:pt>
                <c:pt idx="55">
                  <c:v>0.99982917584070541</c:v>
                </c:pt>
                <c:pt idx="56">
                  <c:v>0.99987006613169771</c:v>
                </c:pt>
                <c:pt idx="57">
                  <c:v>0.99996692186535752</c:v>
                </c:pt>
                <c:pt idx="58">
                  <c:v>0.99998544490647556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152-47BD-AE67-169B03C99002}"/>
            </c:ext>
          </c:extLst>
        </c:ser>
        <c:ser>
          <c:idx val="3"/>
          <c:order val="2"/>
          <c:tx>
            <c:strRef>
              <c:f>Sheet2!$W$4</c:f>
              <c:strCache>
                <c:ptCount val="1"/>
                <c:pt idx="0">
                  <c:v>p_est_ctl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Sheet2!$W$5:$W$63</c:f>
              <c:numCache>
                <c:formatCode>General</c:formatCode>
                <c:ptCount val="59"/>
                <c:pt idx="0">
                  <c:v>1.4555093524431593E-5</c:v>
                </c:pt>
                <c:pt idx="1">
                  <c:v>1.9136287878888362E-5</c:v>
                </c:pt>
                <c:pt idx="2">
                  <c:v>2.5159370163649001E-5</c:v>
                </c:pt>
                <c:pt idx="3">
                  <c:v>3.3078134642517761E-5</c:v>
                </c:pt>
                <c:pt idx="4">
                  <c:v>4.3489175491063098E-5</c:v>
                </c:pt>
                <c:pt idx="5">
                  <c:v>7.5172117405746994E-5</c:v>
                </c:pt>
                <c:pt idx="6">
                  <c:v>3.4547136848701436E-3</c:v>
                </c:pt>
                <c:pt idx="7">
                  <c:v>4.5371669066494634E-3</c:v>
                </c:pt>
                <c:pt idx="8">
                  <c:v>5.9567540646183166E-3</c:v>
                </c:pt>
                <c:pt idx="9">
                  <c:v>7.8170133156377775E-3</c:v>
                </c:pt>
                <c:pt idx="10">
                  <c:v>1.02522288837397E-2</c:v>
                </c:pt>
                <c:pt idx="11">
                  <c:v>1.3435808160602079E-2</c:v>
                </c:pt>
                <c:pt idx="12">
                  <c:v>1.7590400529625651E-2</c:v>
                </c:pt>
                <c:pt idx="13">
                  <c:v>2.2999717678601379E-2</c:v>
                </c:pt>
                <c:pt idx="14">
                  <c:v>3.0021648940254136E-2</c:v>
                </c:pt>
                <c:pt idx="15">
                  <c:v>3.9101611020289605E-2</c:v>
                </c:pt>
                <c:pt idx="16">
                  <c:v>5.0784001753484583E-2</c:v>
                </c:pt>
                <c:pt idx="17">
                  <c:v>8.4652045394420825E-2</c:v>
                </c:pt>
                <c:pt idx="18">
                  <c:v>0.10840816835672176</c:v>
                </c:pt>
                <c:pt idx="19">
                  <c:v>0.13782719857298842</c:v>
                </c:pt>
                <c:pt idx="20">
                  <c:v>0.17367463003007905</c:v>
                </c:pt>
                <c:pt idx="21">
                  <c:v>0.21650432797368738</c:v>
                </c:pt>
                <c:pt idx="22">
                  <c:v>0.26648990447340182</c:v>
                </c:pt>
                <c:pt idx="23">
                  <c:v>0.32325457446103745</c:v>
                </c:pt>
                <c:pt idx="24">
                  <c:v>0.38575178187994263</c:v>
                </c:pt>
                <c:pt idx="25">
                  <c:v>0.45225714777051057</c:v>
                </c:pt>
                <c:pt idx="26">
                  <c:v>0.52051223095994281</c:v>
                </c:pt>
                <c:pt idx="27">
                  <c:v>0.58801002971334593</c:v>
                </c:pt>
                <c:pt idx="28">
                  <c:v>0.65235226762671827</c:v>
                </c:pt>
                <c:pt idx="29">
                  <c:v>0.71157484889198175</c:v>
                </c:pt>
                <c:pt idx="30">
                  <c:v>0.7643530356994831</c:v>
                </c:pt>
                <c:pt idx="31">
                  <c:v>0.81005152414116666</c:v>
                </c:pt>
                <c:pt idx="32">
                  <c:v>0.84864270220990956</c:v>
                </c:pt>
                <c:pt idx="33">
                  <c:v>0.88054959626269591</c:v>
                </c:pt>
                <c:pt idx="34">
                  <c:v>0.90647163671635556</c:v>
                </c:pt>
                <c:pt idx="35">
                  <c:v>0.92723318037329572</c:v>
                </c:pt>
                <c:pt idx="36">
                  <c:v>0.94367243050609584</c:v>
                </c:pt>
                <c:pt idx="37">
                  <c:v>0.95657172307531668</c:v>
                </c:pt>
                <c:pt idx="38">
                  <c:v>0.96662149929208707</c:v>
                </c:pt>
                <c:pt idx="39">
                  <c:v>0.97440786772220156</c:v>
                </c:pt>
                <c:pt idx="40">
                  <c:v>0.98041467387459214</c:v>
                </c:pt>
                <c:pt idx="41">
                  <c:v>0.98503325998151114</c:v>
                </c:pt>
                <c:pt idx="42">
                  <c:v>0.98857538880007567</c:v>
                </c:pt>
                <c:pt idx="43">
                  <c:v>0.99128662915371357</c:v>
                </c:pt>
                <c:pt idx="44">
                  <c:v>0.99335877190928124</c:v>
                </c:pt>
                <c:pt idx="45">
                  <c:v>0.99494064964467488</c:v>
                </c:pt>
                <c:pt idx="46">
                  <c:v>0.99614720045619143</c:v>
                </c:pt>
                <c:pt idx="47">
                  <c:v>0.99706686202569761</c:v>
                </c:pt>
                <c:pt idx="48">
                  <c:v>0.99776749276174137</c:v>
                </c:pt>
                <c:pt idx="49">
                  <c:v>0.9983010508973037</c:v>
                </c:pt>
                <c:pt idx="50">
                  <c:v>0.99870725650654857</c:v>
                </c:pt>
                <c:pt idx="51">
                  <c:v>0.99901643717860467</c:v>
                </c:pt>
                <c:pt idx="52">
                  <c:v>0.999251727657824</c:v>
                </c:pt>
                <c:pt idx="53">
                  <c:v>0.99956698063718441</c:v>
                </c:pt>
                <c:pt idx="54">
                  <c:v>0.99967061208940056</c:v>
                </c:pt>
                <c:pt idx="55">
                  <c:v>0.99993620966016838</c:v>
                </c:pt>
                <c:pt idx="56">
                  <c:v>0.99995148043895121</c:v>
                </c:pt>
                <c:pt idx="57">
                  <c:v>0.99998764880021795</c:v>
                </c:pt>
                <c:pt idx="58">
                  <c:v>0.99999456526846797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52-47BD-AE67-169B03C99002}"/>
            </c:ext>
          </c:extLst>
        </c:ser>
        <c:ser>
          <c:idx val="1"/>
          <c:order val="3"/>
          <c:tx>
            <c:strRef>
              <c:f>Sheet2!$X$4</c:f>
              <c:strCache>
                <c:ptCount val="1"/>
                <c:pt idx="0">
                  <c:v>p_est_fit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Sheet2!$T$5:$T$63</c:f>
              <c:numCache>
                <c:formatCode>General</c:formatCode>
                <c:ptCount val="59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19</c:v>
                </c:pt>
                <c:pt idx="6">
                  <c:v>33</c:v>
                </c:pt>
                <c:pt idx="7">
                  <c:v>34</c:v>
                </c:pt>
                <c:pt idx="8">
                  <c:v>35</c:v>
                </c:pt>
                <c:pt idx="9">
                  <c:v>36</c:v>
                </c:pt>
                <c:pt idx="10">
                  <c:v>37</c:v>
                </c:pt>
                <c:pt idx="11">
                  <c:v>38</c:v>
                </c:pt>
                <c:pt idx="12">
                  <c:v>39</c:v>
                </c:pt>
                <c:pt idx="13">
                  <c:v>40</c:v>
                </c:pt>
                <c:pt idx="14">
                  <c:v>41</c:v>
                </c:pt>
                <c:pt idx="15">
                  <c:v>42</c:v>
                </c:pt>
                <c:pt idx="16">
                  <c:v>43</c:v>
                </c:pt>
                <c:pt idx="17">
                  <c:v>45</c:v>
                </c:pt>
                <c:pt idx="18">
                  <c:v>46</c:v>
                </c:pt>
                <c:pt idx="19">
                  <c:v>47</c:v>
                </c:pt>
                <c:pt idx="20">
                  <c:v>48</c:v>
                </c:pt>
                <c:pt idx="21">
                  <c:v>49</c:v>
                </c:pt>
                <c:pt idx="22">
                  <c:v>50</c:v>
                </c:pt>
                <c:pt idx="23">
                  <c:v>51</c:v>
                </c:pt>
                <c:pt idx="24">
                  <c:v>52</c:v>
                </c:pt>
                <c:pt idx="25">
                  <c:v>53</c:v>
                </c:pt>
                <c:pt idx="26">
                  <c:v>54</c:v>
                </c:pt>
                <c:pt idx="27">
                  <c:v>55</c:v>
                </c:pt>
                <c:pt idx="28">
                  <c:v>56</c:v>
                </c:pt>
                <c:pt idx="29">
                  <c:v>57</c:v>
                </c:pt>
                <c:pt idx="30">
                  <c:v>58</c:v>
                </c:pt>
                <c:pt idx="31">
                  <c:v>59</c:v>
                </c:pt>
                <c:pt idx="32">
                  <c:v>60</c:v>
                </c:pt>
                <c:pt idx="33">
                  <c:v>61</c:v>
                </c:pt>
                <c:pt idx="34">
                  <c:v>62</c:v>
                </c:pt>
                <c:pt idx="35">
                  <c:v>63</c:v>
                </c:pt>
                <c:pt idx="36">
                  <c:v>64</c:v>
                </c:pt>
                <c:pt idx="37">
                  <c:v>65</c:v>
                </c:pt>
                <c:pt idx="38">
                  <c:v>66</c:v>
                </c:pt>
                <c:pt idx="39">
                  <c:v>67</c:v>
                </c:pt>
                <c:pt idx="40">
                  <c:v>68</c:v>
                </c:pt>
                <c:pt idx="41">
                  <c:v>69</c:v>
                </c:pt>
                <c:pt idx="42">
                  <c:v>70</c:v>
                </c:pt>
                <c:pt idx="43">
                  <c:v>71</c:v>
                </c:pt>
                <c:pt idx="44">
                  <c:v>72</c:v>
                </c:pt>
                <c:pt idx="45">
                  <c:v>73</c:v>
                </c:pt>
                <c:pt idx="46">
                  <c:v>74</c:v>
                </c:pt>
                <c:pt idx="47">
                  <c:v>75</c:v>
                </c:pt>
                <c:pt idx="48">
                  <c:v>76</c:v>
                </c:pt>
                <c:pt idx="49">
                  <c:v>77</c:v>
                </c:pt>
                <c:pt idx="50">
                  <c:v>78</c:v>
                </c:pt>
                <c:pt idx="51">
                  <c:v>79</c:v>
                </c:pt>
                <c:pt idx="52">
                  <c:v>80</c:v>
                </c:pt>
                <c:pt idx="53">
                  <c:v>82</c:v>
                </c:pt>
                <c:pt idx="54">
                  <c:v>83</c:v>
                </c:pt>
                <c:pt idx="55">
                  <c:v>89</c:v>
                </c:pt>
                <c:pt idx="56">
                  <c:v>90</c:v>
                </c:pt>
                <c:pt idx="57">
                  <c:v>95</c:v>
                </c:pt>
                <c:pt idx="58">
                  <c:v>98</c:v>
                </c:pt>
              </c:numCache>
            </c:numRef>
          </c:xVal>
          <c:yVal>
            <c:numRef>
              <c:f>Sheet2!$X$5:$X$63</c:f>
              <c:numCache>
                <c:formatCode>General</c:formatCode>
                <c:ptCount val="59"/>
                <c:pt idx="0">
                  <c:v>9.6764032792012993E-3</c:v>
                </c:pt>
                <c:pt idx="1">
                  <c:v>1.0697636427562517E-2</c:v>
                </c:pt>
                <c:pt idx="2">
                  <c:v>1.1825362012928992E-2</c:v>
                </c:pt>
                <c:pt idx="3">
                  <c:v>1.3070399752568931E-2</c:v>
                </c:pt>
                <c:pt idx="4">
                  <c:v>1.4444605644998292E-2</c:v>
                </c:pt>
                <c:pt idx="5">
                  <c:v>1.763364282848667E-2</c:v>
                </c:pt>
                <c:pt idx="6">
                  <c:v>6.9070516743899676E-2</c:v>
                </c:pt>
                <c:pt idx="7">
                  <c:v>7.5879825907943871E-2</c:v>
                </c:pt>
                <c:pt idx="8">
                  <c:v>8.3300362007960191E-2</c:v>
                </c:pt>
                <c:pt idx="9">
                  <c:v>9.1374823202943031E-2</c:v>
                </c:pt>
                <c:pt idx="10">
                  <c:v>0.10014645269857483</c:v>
                </c:pt>
                <c:pt idx="11">
                  <c:v>0.10965850179596709</c:v>
                </c:pt>
                <c:pt idx="12">
                  <c:v>0.11995358316840714</c:v>
                </c:pt>
                <c:pt idx="13">
                  <c:v>0.13107290907662061</c:v>
                </c:pt>
                <c:pt idx="14">
                  <c:v>0.14305541286286</c:v>
                </c:pt>
                <c:pt idx="15">
                  <c:v>0.15593675690751227</c:v>
                </c:pt>
                <c:pt idx="16">
                  <c:v>0.1697482363431965</c:v>
                </c:pt>
                <c:pt idx="17">
                  <c:v>0.20025777969074379</c:v>
                </c:pt>
                <c:pt idx="18">
                  <c:v>0.21698566364446539</c:v>
                </c:pt>
                <c:pt idx="19">
                  <c:v>0.23470078792557422</c:v>
                </c:pt>
                <c:pt idx="20">
                  <c:v>0.25339416741328491</c:v>
                </c:pt>
                <c:pt idx="21">
                  <c:v>0.27304522393916364</c:v>
                </c:pt>
                <c:pt idx="22">
                  <c:v>0.29362090958026049</c:v>
                </c:pt>
                <c:pt idx="23">
                  <c:v>0.31507508564420378</c:v>
                </c:pt>
                <c:pt idx="24">
                  <c:v>0.33734821958407873</c:v>
                </c:pt>
                <c:pt idx="25">
                  <c:v>0.36036745384511626</c:v>
                </c:pt>
                <c:pt idx="26">
                  <c:v>0.38404708706808494</c:v>
                </c:pt>
                <c:pt idx="27">
                  <c:v>0.408289489460405</c:v>
                </c:pt>
                <c:pt idx="28">
                  <c:v>0.43298645142907732</c:v>
                </c:pt>
                <c:pt idx="29">
                  <c:v>0.45802093930443016</c:v>
                </c:pt>
                <c:pt idx="30">
                  <c:v>0.48326920623630076</c:v>
                </c:pt>
                <c:pt idx="31">
                  <c:v>0.50860318247980874</c:v>
                </c:pt>
                <c:pt idx="32">
                  <c:v>0.53389304968133255</c:v>
                </c:pt>
                <c:pt idx="33">
                  <c:v>0.55900989048775573</c:v>
                </c:pt>
                <c:pt idx="34">
                  <c:v>0.58382829928013025</c:v>
                </c:pt>
                <c:pt idx="35">
                  <c:v>0.608228842688741</c:v>
                </c:pt>
                <c:pt idx="36">
                  <c:v>0.63210026946279407</c:v>
                </c:pt>
                <c:pt idx="37">
                  <c:v>0.65534138704710543</c:v>
                </c:pt>
                <c:pt idx="38">
                  <c:v>0.67786254496637388</c:v>
                </c:pt>
                <c:pt idx="39">
                  <c:v>0.69958669052527733</c:v>
                </c:pt>
                <c:pt idx="40">
                  <c:v>0.72044998799712023</c:v>
                </c:pt>
                <c:pt idx="41">
                  <c:v>0.74040201620566726</c:v>
                </c:pt>
                <c:pt idx="42">
                  <c:v>0.75940557946813292</c:v>
                </c:pt>
                <c:pt idx="43">
                  <c:v>0.77743618212344856</c:v>
                </c:pt>
                <c:pt idx="44">
                  <c:v>0.79448122681720834</c:v>
                </c:pt>
                <c:pt idx="45">
                  <c:v>0.8105390014358641</c:v>
                </c:pt>
                <c:pt idx="46">
                  <c:v>0.82561751962626484</c:v>
                </c:pt>
                <c:pt idx="47">
                  <c:v>0.83973327606362025</c:v>
                </c:pt>
                <c:pt idx="48">
                  <c:v>0.85290997105753075</c:v>
                </c:pt>
                <c:pt idx="49">
                  <c:v>0.86517725074420804</c:v>
                </c:pt>
                <c:pt idx="50">
                  <c:v>0.87656949994595834</c:v>
                </c:pt>
                <c:pt idx="51">
                  <c:v>0.88712471557111316</c:v>
                </c:pt>
                <c:pt idx="52">
                  <c:v>0.89688347977365912</c:v>
                </c:pt>
                <c:pt idx="53">
                  <c:v>0.91418153168655558</c:v>
                </c:pt>
                <c:pt idx="54">
                  <c:v>0.9218072510954658</c:v>
                </c:pt>
                <c:pt idx="55">
                  <c:v>0.95586421668181931</c:v>
                </c:pt>
                <c:pt idx="56">
                  <c:v>0.9599483380734688</c:v>
                </c:pt>
                <c:pt idx="57">
                  <c:v>0.97548215816002759</c:v>
                </c:pt>
                <c:pt idx="58">
                  <c:v>0.98179388142851665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152-47BD-AE67-169B03C990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6887568"/>
        <c:axId val="1216888400"/>
      </c:scatterChart>
      <c:valAx>
        <c:axId val="121688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8400"/>
        <c:crosses val="autoZero"/>
        <c:crossBetween val="midCat"/>
      </c:valAx>
      <c:valAx>
        <c:axId val="1216888400"/>
        <c:scaling>
          <c:orientation val="minMax"/>
          <c:max val="1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68875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1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50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9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2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37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5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7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9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712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5A832-BDE2-4020-AF57-35165F1EE857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01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Vision for this year was to clean/redevelop input data scripts to then work on modelling analyses</a:t>
            </a:r>
          </a:p>
          <a:p>
            <a:r>
              <a:rPr lang="en-US" dirty="0" smtClean="0"/>
              <a:t>As you’ll soon see, redevelopment of data scripts hit some bumps that required a bit of attention – took much longer than anticipated</a:t>
            </a:r>
          </a:p>
          <a:p>
            <a:r>
              <a:rPr lang="en-US" dirty="0" smtClean="0"/>
              <a:t>By the end, there will be nearly a dozen recommended changes to model input files, and one recommended model change</a:t>
            </a:r>
          </a:p>
          <a:p>
            <a:r>
              <a:rPr lang="en-US" dirty="0" smtClean="0"/>
              <a:t>Data code redeveloped and documented</a:t>
            </a:r>
          </a:p>
          <a:p>
            <a:pPr lvl="1"/>
            <a:r>
              <a:rPr lang="en-US" dirty="0" smtClean="0"/>
              <a:t>A number of redundancies and dead ends removed</a:t>
            </a:r>
          </a:p>
          <a:p>
            <a:pPr lvl="1"/>
            <a:r>
              <a:rPr lang="en-US" dirty="0" smtClean="0"/>
              <a:t>Resulted in reduction of the number of lines of code and ~30% reduction in run time (8 </a:t>
            </a:r>
            <a:r>
              <a:rPr lang="en-US" dirty="0"/>
              <a:t>min vs </a:t>
            </a:r>
            <a:r>
              <a:rPr lang="en-US" dirty="0" smtClean="0"/>
              <a:t>12 min)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70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In process of code redevelopment, took time to evaluate fishery length comps</a:t>
            </a:r>
          </a:p>
          <a:p>
            <a:r>
              <a:rPr lang="en-US" dirty="0" smtClean="0"/>
              <a:t>Reminder: have been having issue with recent data, particularly Pot fishery length comps</a:t>
            </a:r>
          </a:p>
          <a:p>
            <a:r>
              <a:rPr lang="en-US" dirty="0" smtClean="0"/>
              <a:t>Will walk through how fishery length comps have been previously computed</a:t>
            </a:r>
          </a:p>
        </p:txBody>
      </p:sp>
    </p:spTree>
    <p:extLst>
      <p:ext uri="{BB962C8B-B14F-4D97-AF65-F5344CB8AC3E}">
        <p14:creationId xmlns:p14="http://schemas.microsoft.com/office/powerpoint/2010/main" val="228845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Pre-1991:</a:t>
            </a:r>
          </a:p>
          <a:p>
            <a:pPr lvl="1"/>
            <a:r>
              <a:rPr lang="en-US" dirty="0" smtClean="0"/>
              <a:t>Computes weighted length frequencies at haul level for foreign and domestic separately (weighted by extrapolated number in haul)</a:t>
            </a:r>
          </a:p>
          <a:p>
            <a:pPr lvl="1"/>
            <a:r>
              <a:rPr lang="en-US" dirty="0" smtClean="0"/>
              <a:t>Sums across foreign and domestic weighted length frequencies at year-gear level, standardizes</a:t>
            </a:r>
          </a:p>
        </p:txBody>
      </p:sp>
    </p:spTree>
    <p:extLst>
      <p:ext uri="{BB962C8B-B14F-4D97-AF65-F5344CB8AC3E}">
        <p14:creationId xmlns:p14="http://schemas.microsoft.com/office/powerpoint/2010/main" val="1969430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2 expansion methods used in GOA </a:t>
            </a:r>
            <a:r>
              <a:rPr lang="en-US" dirty="0" err="1" smtClean="0"/>
              <a:t>Pcod</a:t>
            </a:r>
            <a:r>
              <a:rPr lang="en-US" dirty="0" smtClean="0"/>
              <a:t> assessment:</a:t>
            </a:r>
          </a:p>
          <a:p>
            <a:pPr lvl="1"/>
            <a:r>
              <a:rPr lang="en-US" dirty="0" smtClean="0"/>
              <a:t>Pre-1991 (includes foreign data)</a:t>
            </a:r>
          </a:p>
          <a:p>
            <a:pPr lvl="1"/>
            <a:r>
              <a:rPr lang="en-US" dirty="0" smtClean="0"/>
              <a:t>Post-1991 (domestic data only)</a:t>
            </a:r>
          </a:p>
          <a:p>
            <a:r>
              <a:rPr lang="en-US" dirty="0" smtClean="0"/>
              <a:t>Post-1991:</a:t>
            </a:r>
          </a:p>
          <a:p>
            <a:pPr lvl="1"/>
            <a:r>
              <a:rPr lang="en-US" dirty="0" smtClean="0"/>
              <a:t>Computes weighted length frequency in a haul across area and gear within each week </a:t>
            </a:r>
            <a:r>
              <a:rPr lang="en-US" dirty="0"/>
              <a:t>(weighted by extrapolated number in haul)</a:t>
            </a:r>
          </a:p>
          <a:p>
            <a:pPr lvl="1"/>
            <a:r>
              <a:rPr lang="en-US" dirty="0" smtClean="0"/>
              <a:t>Sums weighted length frequency within hauls to week-area-gear</a:t>
            </a:r>
            <a:r>
              <a:rPr lang="en-US" b="1" dirty="0" smtClean="0"/>
              <a:t> </a:t>
            </a:r>
            <a:r>
              <a:rPr lang="en-US" dirty="0" smtClean="0"/>
              <a:t>level, weights by proportion of catch within each week-area-gear / catch by year-gear (catch in tons)</a:t>
            </a:r>
          </a:p>
          <a:p>
            <a:pPr lvl="1"/>
            <a:r>
              <a:rPr lang="en-US" dirty="0" smtClean="0"/>
              <a:t>Sums to trimester-area-gear, fills in State data where there is no Federal data</a:t>
            </a:r>
          </a:p>
          <a:p>
            <a:pPr lvl="1"/>
            <a:r>
              <a:rPr lang="en-US" dirty="0" smtClean="0"/>
              <a:t>Sums to year-gear, standardizes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004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Fishery length comp investigations: filtering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3777"/>
            <a:ext cx="10515600" cy="4351338"/>
          </a:xfrm>
        </p:spPr>
        <p:txBody>
          <a:bodyPr/>
          <a:lstStyle/>
          <a:p>
            <a:r>
              <a:rPr lang="en-US" dirty="0" smtClean="0"/>
              <a:t>Post-91 data filtering: &gt;10 per haul in fed data</a:t>
            </a:r>
          </a:p>
          <a:p>
            <a:r>
              <a:rPr lang="en-US" dirty="0" smtClean="0"/>
              <a:t>Proportion of hauls removed: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01065"/>
              </p:ext>
            </p:extLst>
          </p:nvPr>
        </p:nvGraphicFramePr>
        <p:xfrm>
          <a:off x="3347519" y="2475107"/>
          <a:ext cx="4529656" cy="4278118"/>
        </p:xfrm>
        <a:graphic>
          <a:graphicData uri="http://schemas.openxmlformats.org/drawingml/2006/table">
            <a:tbl>
              <a:tblPr/>
              <a:tblGrid>
                <a:gridCol w="1620887">
                  <a:extLst>
                    <a:ext uri="{9D8B030D-6E8A-4147-A177-3AD203B41FA5}">
                      <a16:colId xmlns:a16="http://schemas.microsoft.com/office/drawing/2014/main" val="120305705"/>
                    </a:ext>
                  </a:extLst>
                </a:gridCol>
                <a:gridCol w="1299919">
                  <a:extLst>
                    <a:ext uri="{9D8B030D-6E8A-4147-A177-3AD203B41FA5}">
                      <a16:colId xmlns:a16="http://schemas.microsoft.com/office/drawing/2014/main" val="1645001169"/>
                    </a:ext>
                  </a:extLst>
                </a:gridCol>
                <a:gridCol w="710141">
                  <a:extLst>
                    <a:ext uri="{9D8B030D-6E8A-4147-A177-3AD203B41FA5}">
                      <a16:colId xmlns:a16="http://schemas.microsoft.com/office/drawing/2014/main" val="1141721784"/>
                    </a:ext>
                  </a:extLst>
                </a:gridCol>
                <a:gridCol w="898709">
                  <a:extLst>
                    <a:ext uri="{9D8B030D-6E8A-4147-A177-3AD203B41FA5}">
                      <a16:colId xmlns:a16="http://schemas.microsoft.com/office/drawing/2014/main" val="451919032"/>
                    </a:ext>
                  </a:extLst>
                </a:gridCol>
              </a:tblGrid>
              <a:tr h="3223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29063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1991-2012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A95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2722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A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22547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39020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AACD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BCE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796897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AF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AA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283386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74728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606518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7E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5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619715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3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80221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B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8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9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04681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AB7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D5D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0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3472"/>
                  </a:ext>
                </a:extLst>
              </a:tr>
              <a:tr h="322385"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8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9046" marR="9046" marT="904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82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115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604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</a:t>
            </a:r>
            <a:r>
              <a:rPr lang="en-US" dirty="0" smtClean="0"/>
              <a:t>investigations: State 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0252"/>
            <a:ext cx="10515600" cy="4351338"/>
          </a:xfrm>
        </p:spPr>
        <p:txBody>
          <a:bodyPr/>
          <a:lstStyle/>
          <a:p>
            <a:r>
              <a:rPr lang="en-US" dirty="0" smtClean="0"/>
              <a:t>State data used to ‘fill-in’ missing federal observer data:</a:t>
            </a:r>
          </a:p>
          <a:p>
            <a:r>
              <a:rPr lang="en-US" dirty="0" smtClean="0"/>
              <a:t>2 steps:</a:t>
            </a:r>
          </a:p>
          <a:p>
            <a:pPr lvl="1"/>
            <a:r>
              <a:rPr lang="en-US" dirty="0" smtClean="0"/>
              <a:t>Step 1: filters state data to more than 30 lengths observed (at trimester-area-gear level) – very few filtered out, most for 90s trawl data</a:t>
            </a:r>
          </a:p>
          <a:p>
            <a:pPr lvl="1"/>
            <a:r>
              <a:rPr lang="en-US" dirty="0" smtClean="0"/>
              <a:t>Step 2: uses state data if fed data missing for that trimester-area-gear combo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164037"/>
              </p:ext>
            </p:extLst>
          </p:nvPr>
        </p:nvGraphicFramePr>
        <p:xfrm>
          <a:off x="2882899" y="3686175"/>
          <a:ext cx="5241925" cy="3171825"/>
        </p:xfrm>
        <a:graphic>
          <a:graphicData uri="http://schemas.openxmlformats.org/drawingml/2006/table">
            <a:tbl>
              <a:tblPr/>
              <a:tblGrid>
                <a:gridCol w="1806943">
                  <a:extLst>
                    <a:ext uri="{9D8B030D-6E8A-4147-A177-3AD203B41FA5}">
                      <a16:colId xmlns:a16="http://schemas.microsoft.com/office/drawing/2014/main" val="150995500"/>
                    </a:ext>
                  </a:extLst>
                </a:gridCol>
                <a:gridCol w="1449133">
                  <a:extLst>
                    <a:ext uri="{9D8B030D-6E8A-4147-A177-3AD203B41FA5}">
                      <a16:colId xmlns:a16="http://schemas.microsoft.com/office/drawing/2014/main" val="2964887437"/>
                    </a:ext>
                  </a:extLst>
                </a:gridCol>
                <a:gridCol w="983979">
                  <a:extLst>
                    <a:ext uri="{9D8B030D-6E8A-4147-A177-3AD203B41FA5}">
                      <a16:colId xmlns:a16="http://schemas.microsoft.com/office/drawing/2014/main" val="109817246"/>
                    </a:ext>
                  </a:extLst>
                </a:gridCol>
                <a:gridCol w="1001870">
                  <a:extLst>
                    <a:ext uri="{9D8B030D-6E8A-4147-A177-3AD203B41FA5}">
                      <a16:colId xmlns:a16="http://schemas.microsoft.com/office/drawing/2014/main" val="85811911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Step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00239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1997-2016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858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A1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3874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5842061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9A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9695788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A4A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946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755775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288649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C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407766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B3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012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7657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Post-91 data filtering: &gt;10 per haul in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remove filter and include all data</a:t>
            </a:r>
          </a:p>
          <a:p>
            <a:r>
              <a:rPr lang="en-US" dirty="0" smtClean="0"/>
              <a:t>State data used to ‘fill-in’ missing fed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rather than ‘fill-in’, merge with fed data</a:t>
            </a:r>
          </a:p>
          <a:p>
            <a:pPr lvl="2"/>
            <a:r>
              <a:rPr lang="en-US" dirty="0" smtClean="0"/>
              <a:t>Requires restructure of how fed length comp data computed as it’s expanded from week-area-gear level – that level of granularity not available in state data</a:t>
            </a:r>
          </a:p>
          <a:p>
            <a:pPr lvl="1"/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simplify and expand from trimester-area-gear level rather than week-area-gear</a:t>
            </a:r>
          </a:p>
          <a:p>
            <a:r>
              <a:rPr lang="en-US" dirty="0" smtClean="0"/>
              <a:t>Using 2019.1d as base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1218787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Aggregated length comps: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334419"/>
            <a:ext cx="7591543" cy="44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31"/>
            <a:ext cx="6191250" cy="6191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266631"/>
            <a:ext cx="60769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6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19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31" y="228531"/>
            <a:ext cx="6400938" cy="64009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398748" y="5127749"/>
            <a:ext cx="1276864" cy="1260390"/>
          </a:xfrm>
          <a:prstGeom prst="ellipse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94642" y="605014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 hauls</a:t>
            </a:r>
          </a:p>
          <a:p>
            <a:r>
              <a:rPr lang="en-US" dirty="0" smtClean="0"/>
              <a:t>n = 698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224548" y="2361314"/>
            <a:ext cx="96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 hauls</a:t>
            </a:r>
          </a:p>
          <a:p>
            <a:r>
              <a:rPr lang="en-US" dirty="0" smtClean="0"/>
              <a:t>n = 794</a:t>
            </a:r>
          </a:p>
          <a:p>
            <a:r>
              <a:rPr lang="en-US" dirty="0" smtClean="0"/>
              <a:t>No state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47058" y="3779482"/>
            <a:ext cx="115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6417</a:t>
            </a:r>
          </a:p>
          <a:p>
            <a:r>
              <a:rPr lang="en-US" dirty="0" smtClean="0"/>
              <a:t>With state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00075"/>
            <a:ext cx="4486344" cy="448634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7580704">
            <a:off x="5050703" y="4682424"/>
            <a:ext cx="881448" cy="29656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updates/recommended base changes to model input files (</a:t>
            </a:r>
            <a:r>
              <a:rPr lang="en-US" dirty="0" err="1" smtClean="0"/>
              <a:t>dat</a:t>
            </a:r>
            <a:r>
              <a:rPr lang="en-US" dirty="0" smtClean="0"/>
              <a:t>/</a:t>
            </a:r>
            <a:r>
              <a:rPr lang="en-US" dirty="0" err="1" smtClean="0"/>
              <a:t>ctl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Additional recommended data changes: Update ageing error, fishery length comps, &amp; length comp binning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Recommended &amp; evaluated model changes (</a:t>
            </a:r>
            <a:r>
              <a:rPr lang="en-US" dirty="0" err="1" smtClean="0"/>
              <a:t>selex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Recommended</a:t>
            </a:r>
            <a:r>
              <a:rPr lang="en-US" dirty="0" smtClean="0"/>
              <a:t> apportionment changes: inclusion of AFSC longline survey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Forgiveness &amp; permission…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718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26013"/>
              </p:ext>
            </p:extLst>
          </p:nvPr>
        </p:nvGraphicFramePr>
        <p:xfrm>
          <a:off x="1035050" y="3067050"/>
          <a:ext cx="5565774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21718">
                  <a:extLst>
                    <a:ext uri="{9D8B030D-6E8A-4147-A177-3AD203B41FA5}">
                      <a16:colId xmlns:a16="http://schemas.microsoft.com/office/drawing/2014/main" val="3856982367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1441038443"/>
                    </a:ext>
                  </a:extLst>
                </a:gridCol>
                <a:gridCol w="1372028">
                  <a:extLst>
                    <a:ext uri="{9D8B030D-6E8A-4147-A177-3AD203B41FA5}">
                      <a16:colId xmlns:a16="http://schemas.microsoft.com/office/drawing/2014/main" val="7426569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2019.1d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86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2788.53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2754.05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54211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4130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-7.97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7458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1743.23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1693.33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1411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1023.00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1030.66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8309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4.10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33276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3.60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1473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16.58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18.62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5054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6109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5.87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3464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854441"/>
              </p:ext>
            </p:extLst>
          </p:nvPr>
        </p:nvGraphicFramePr>
        <p:xfrm>
          <a:off x="7105649" y="3067050"/>
          <a:ext cx="3019425" cy="1318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6475">
                  <a:extLst>
                    <a:ext uri="{9D8B030D-6E8A-4147-A177-3AD203B41FA5}">
                      <a16:colId xmlns:a16="http://schemas.microsoft.com/office/drawing/2014/main" val="901354390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675358662"/>
                    </a:ext>
                  </a:extLst>
                </a:gridCol>
                <a:gridCol w="1006475">
                  <a:extLst>
                    <a:ext uri="{9D8B030D-6E8A-4147-A177-3AD203B41FA5}">
                      <a16:colId xmlns:a16="http://schemas.microsoft.com/office/drawing/2014/main" val="199273509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2019.1d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22429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ALL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-7.97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660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-8.90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-7.25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92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LLSrv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>
                          <a:effectLst/>
                        </a:rPr>
                        <a:t>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u="none" strike="noStrike" dirty="0">
                          <a:effectLst/>
                        </a:rPr>
                        <a:t>10.37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911640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6381750" y="3829050"/>
            <a:ext cx="523875" cy="39052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39" y="4463952"/>
            <a:ext cx="3023235" cy="232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24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67" y="3254991"/>
            <a:ext cx="4255464" cy="32734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3254991"/>
            <a:ext cx="4248156" cy="32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22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there are some differences in model estimates</a:t>
            </a:r>
          </a:p>
          <a:p>
            <a:r>
              <a:rPr lang="en-US" dirty="0" smtClean="0"/>
              <a:t>In order to remove variability in fishery length comps and leverage information contained within State length sampling data,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new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2019.1e</a:t>
            </a:r>
          </a:p>
        </p:txBody>
      </p:sp>
    </p:spTree>
    <p:extLst>
      <p:ext uri="{BB962C8B-B14F-4D97-AF65-F5344CB8AC3E}">
        <p14:creationId xmlns:p14="http://schemas.microsoft.com/office/powerpoint/2010/main" val="4104799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Fishery length comp investigations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But, only gets us so far</a:t>
            </a:r>
          </a:p>
          <a:p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Propose</a:t>
            </a:r>
            <a:r>
              <a:rPr lang="en-US" dirty="0" smtClean="0"/>
              <a:t>: align with EBS cod investigations this year, and investigate binning length data </a:t>
            </a:r>
          </a:p>
          <a:p>
            <a:pPr lvl="1"/>
            <a:r>
              <a:rPr lang="en-US" dirty="0" smtClean="0"/>
              <a:t>2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2019.1e.2cm</a:t>
            </a:r>
          </a:p>
          <a:p>
            <a:pPr lvl="1"/>
            <a:r>
              <a:rPr lang="en-US" dirty="0" smtClean="0"/>
              <a:t>5 cm bins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</a:p>
          <a:p>
            <a:r>
              <a:rPr lang="en-US" dirty="0" smtClean="0"/>
              <a:t>Affects: all length comp (surveys &amp; fishery) and conditional age-at-length (trawl survey and fishery)</a:t>
            </a:r>
          </a:p>
        </p:txBody>
      </p:sp>
    </p:spTree>
    <p:extLst>
      <p:ext uri="{BB962C8B-B14F-4D97-AF65-F5344CB8AC3E}">
        <p14:creationId xmlns:p14="http://schemas.microsoft.com/office/powerpoint/2010/main" val="3448383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 binning: fishery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1381815"/>
            <a:ext cx="4848343" cy="282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381815"/>
            <a:ext cx="8429625" cy="491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324281"/>
            <a:ext cx="4343518" cy="253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61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Length comp binning: survey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2" y="1476375"/>
            <a:ext cx="5486516" cy="32004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35" y="2990883"/>
            <a:ext cx="5780433" cy="337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753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data:</a:t>
            </a:r>
          </a:p>
          <a:p>
            <a:r>
              <a:rPr lang="en-US" dirty="0" smtClean="0"/>
              <a:t>Overall,</a:t>
            </a:r>
            <a:r>
              <a:rPr lang="en-US" dirty="0"/>
              <a:t> </a:t>
            </a:r>
            <a:r>
              <a:rPr lang="en-US" dirty="0" smtClean="0"/>
              <a:t>removing filters, aggregating at trimester-area-gear level and merging state data helps to smooth out much of the variability in fishery length comps</a:t>
            </a:r>
          </a:p>
          <a:p>
            <a:r>
              <a:rPr lang="en-US" dirty="0" smtClean="0"/>
              <a:t>And, binning to 5 cm removes variability in length composition without loosing important signal</a:t>
            </a:r>
          </a:p>
        </p:txBody>
      </p:sp>
    </p:spTree>
    <p:extLst>
      <p:ext uri="{BB962C8B-B14F-4D97-AF65-F5344CB8AC3E}">
        <p14:creationId xmlns:p14="http://schemas.microsoft.com/office/powerpoint/2010/main" val="2323349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model: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786540"/>
              </p:ext>
            </p:extLst>
          </p:nvPr>
        </p:nvGraphicFramePr>
        <p:xfrm>
          <a:off x="1038224" y="2438400"/>
          <a:ext cx="6496050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55039">
                  <a:extLst>
                    <a:ext uri="{9D8B030D-6E8A-4147-A177-3AD203B41FA5}">
                      <a16:colId xmlns:a16="http://schemas.microsoft.com/office/drawing/2014/main" val="1426533958"/>
                    </a:ext>
                  </a:extLst>
                </a:gridCol>
                <a:gridCol w="1050643">
                  <a:extLst>
                    <a:ext uri="{9D8B030D-6E8A-4147-A177-3AD203B41FA5}">
                      <a16:colId xmlns:a16="http://schemas.microsoft.com/office/drawing/2014/main" val="288586384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2904837678"/>
                    </a:ext>
                  </a:extLst>
                </a:gridCol>
                <a:gridCol w="1595184">
                  <a:extLst>
                    <a:ext uri="{9D8B030D-6E8A-4147-A177-3AD203B41FA5}">
                      <a16:colId xmlns:a16="http://schemas.microsoft.com/office/drawing/2014/main" val="40879311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Component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2019.1e.2cm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 dirty="0">
                          <a:effectLst/>
                        </a:rPr>
                        <a:t>2019.1e.5cm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55488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2754.05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2390.89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2029.67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894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9387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4.10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5.11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727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1693.33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1531.21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298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1030.66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827.92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1432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-0.51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7647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3.35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3.26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3900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18.62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19.12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3114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659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5.87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5.55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12688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4" y="295209"/>
            <a:ext cx="4419606" cy="3399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274" y="3390954"/>
            <a:ext cx="4419606" cy="346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3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comp binning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robust to changes in length comp binning</a:t>
            </a:r>
          </a:p>
          <a:p>
            <a:r>
              <a:rPr lang="en-US" dirty="0" smtClean="0"/>
              <a:t>To increase model efficiency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new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49" y="3019424"/>
            <a:ext cx="3838576" cy="3838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80" y="3019424"/>
            <a:ext cx="3838576" cy="3838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6125" y="269982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2019.1b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15344" y="269982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2019.1e.5cm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432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Recent tagging studies have provided potential information to update maturity ogive in assessment</a:t>
            </a:r>
          </a:p>
          <a:p>
            <a:r>
              <a:rPr lang="en-US" dirty="0" smtClean="0"/>
              <a:t>Currently assessment uses maturity as estimated from the </a:t>
            </a:r>
            <a:r>
              <a:rPr lang="en-US" dirty="0" err="1" smtClean="0"/>
              <a:t>sizeMat</a:t>
            </a:r>
            <a:r>
              <a:rPr lang="en-US" dirty="0" smtClean="0"/>
              <a:t> R package using data from Stark (2007)</a:t>
            </a:r>
          </a:p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8532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data updates (2019.1b-2024)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7151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Trawl survey: GAP cleaned up old haul data, only includes specimen data associated with a haul that is used to compute abundance</a:t>
            </a:r>
          </a:p>
          <a:p>
            <a:pPr lvl="1"/>
            <a:r>
              <a:rPr lang="en-US" dirty="0" smtClean="0"/>
              <a:t>Resulted in </a:t>
            </a:r>
            <a:r>
              <a:rPr lang="en-US" i="1" dirty="0" smtClean="0"/>
              <a:t>very </a:t>
            </a:r>
            <a:r>
              <a:rPr lang="en-US" dirty="0" smtClean="0"/>
              <a:t>minor differences in early trawl survey time series for abundance and comp data</a:t>
            </a:r>
          </a:p>
          <a:p>
            <a:r>
              <a:rPr lang="en-US" dirty="0"/>
              <a:t>Length-weight relationship continually updated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292" y="1825625"/>
            <a:ext cx="4934424" cy="3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process of comparing new information from recent tagging studies to what’s used in assessment, discovered a transcription error: in SAFE L</a:t>
            </a:r>
            <a:r>
              <a:rPr lang="en-US" baseline="-25000" dirty="0" smtClean="0"/>
              <a:t>50%</a:t>
            </a:r>
            <a:r>
              <a:rPr lang="en-US" dirty="0" smtClean="0"/>
              <a:t> = 57.3 cm, in model </a:t>
            </a:r>
            <a:r>
              <a:rPr lang="en-US" dirty="0" err="1" smtClean="0"/>
              <a:t>ctl</a:t>
            </a:r>
            <a:r>
              <a:rPr lang="en-US" dirty="0" smtClean="0"/>
              <a:t> </a:t>
            </a:r>
            <a:r>
              <a:rPr lang="en-US" dirty="0"/>
              <a:t>file L</a:t>
            </a:r>
            <a:r>
              <a:rPr lang="en-US" baseline="-25000" dirty="0"/>
              <a:t>50%</a:t>
            </a:r>
            <a:r>
              <a:rPr lang="en-US" dirty="0"/>
              <a:t> = </a:t>
            </a:r>
            <a:r>
              <a:rPr lang="en-US" dirty="0" smtClean="0"/>
              <a:t>53.7 </a:t>
            </a:r>
            <a:r>
              <a:rPr lang="en-US" dirty="0"/>
              <a:t>cm</a:t>
            </a:r>
            <a:endParaRPr lang="en-US" dirty="0" smtClean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000623"/>
              </p:ext>
            </p:extLst>
          </p:nvPr>
        </p:nvGraphicFramePr>
        <p:xfrm>
          <a:off x="3305175" y="3048000"/>
          <a:ext cx="7010400" cy="3695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37898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Maturity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2019.1e.5cm</a:t>
            </a:r>
            <a:r>
              <a:rPr lang="en-US" dirty="0"/>
              <a:t> </a:t>
            </a:r>
            <a:r>
              <a:rPr lang="en-US" dirty="0" smtClean="0"/>
              <a:t>and correct transcription error, new model: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2019.1f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4" y="2285991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process of input data changes: descending width for trawl survey selectivity approaching 0 for &lt;= 1996 block</a:t>
            </a:r>
          </a:p>
          <a:p>
            <a:pPr lvl="1"/>
            <a:r>
              <a:rPr lang="en-US" dirty="0" smtClean="0"/>
              <a:t>2 years of survey index/length/CAAL data</a:t>
            </a:r>
          </a:p>
          <a:p>
            <a:r>
              <a:rPr lang="en-US" dirty="0" smtClean="0"/>
              <a:t>Investigate time-invariant, asymptotic, trawl survey selectivity</a:t>
            </a:r>
          </a:p>
          <a:p>
            <a:pPr lvl="1"/>
            <a:r>
              <a:rPr lang="en-US" dirty="0" smtClean="0"/>
              <a:t>Set parameter initial values (and whether estimated or not) to what is used in most recent time block</a:t>
            </a:r>
          </a:p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5610225" y="4125119"/>
            <a:ext cx="32766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4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7" t="16797" r="21795" b="14714"/>
          <a:stretch/>
        </p:blipFill>
        <p:spPr>
          <a:xfrm>
            <a:off x="6096000" y="105569"/>
            <a:ext cx="3276600" cy="250507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32085"/>
              </p:ext>
            </p:extLst>
          </p:nvPr>
        </p:nvGraphicFramePr>
        <p:xfrm>
          <a:off x="419099" y="2762250"/>
          <a:ext cx="5448301" cy="3625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5709">
                  <a:extLst>
                    <a:ext uri="{9D8B030D-6E8A-4147-A177-3AD203B41FA5}">
                      <a16:colId xmlns:a16="http://schemas.microsoft.com/office/drawing/2014/main" val="1704004712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639787983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325649509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Component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2019.1f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9578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6300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Catch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4925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Survey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5.11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10.13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3528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Length_comp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1349.22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1357.23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7043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Age_comp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649.13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648.78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0641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Recruitment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0.77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-0.26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2435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InitEQ_Regime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2.84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747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Parm_priors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17.03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16.82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Parm_softbounds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0.02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0.01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506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Parm_devs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5.55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5.53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03794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56794"/>
              </p:ext>
            </p:extLst>
          </p:nvPr>
        </p:nvGraphicFramePr>
        <p:xfrm>
          <a:off x="6353175" y="4098607"/>
          <a:ext cx="3876675" cy="1647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2225">
                  <a:extLst>
                    <a:ext uri="{9D8B030D-6E8A-4147-A177-3AD203B41FA5}">
                      <a16:colId xmlns:a16="http://schemas.microsoft.com/office/drawing/2014/main" val="193295851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714937007"/>
                    </a:ext>
                  </a:extLst>
                </a:gridCol>
                <a:gridCol w="1292225">
                  <a:extLst>
                    <a:ext uri="{9D8B030D-6E8A-4147-A177-3AD203B41FA5}">
                      <a16:colId xmlns:a16="http://schemas.microsoft.com/office/drawing/2014/main" val="31143374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2019.1f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2024.0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3817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TOTAL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2029.67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2041.08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4887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# params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193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184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4095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4445.34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4450.16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1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l-GR" sz="2100" u="none" strike="noStrike">
                          <a:effectLst/>
                        </a:rPr>
                        <a:t>Δ</a:t>
                      </a:r>
                      <a:r>
                        <a:rPr lang="en-US" sz="2100" u="none" strike="noStrike">
                          <a:effectLst/>
                        </a:rPr>
                        <a:t>AIC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>
                          <a:effectLst/>
                        </a:rPr>
                        <a:t>0</a:t>
                      </a:r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u="none" strike="noStrike" dirty="0">
                          <a:effectLst/>
                        </a:rPr>
                        <a:t>4.82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383687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382" y="1514471"/>
            <a:ext cx="3234935" cy="199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2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Trawl survey selectivity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 model: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2024.0</a:t>
            </a:r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85" y="2600325"/>
            <a:ext cx="5101595" cy="39243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78" y="2600325"/>
            <a:ext cx="5098421" cy="39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6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Recommended </a:t>
            </a:r>
            <a:r>
              <a:rPr lang="en-US" dirty="0" smtClean="0"/>
              <a:t>model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2024.0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Corrects a number of errors and better aligns with other cod assessments (2019.1c)</a:t>
            </a:r>
          </a:p>
          <a:p>
            <a:pPr lvl="1"/>
            <a:r>
              <a:rPr lang="en-US" dirty="0" smtClean="0"/>
              <a:t>Updates ageing error (2019.1d)</a:t>
            </a:r>
          </a:p>
          <a:p>
            <a:pPr lvl="1"/>
            <a:r>
              <a:rPr lang="en-US" dirty="0" smtClean="0"/>
              <a:t>Simplifies complexities in data inputs and data structure (2019.1e.5cm)</a:t>
            </a:r>
          </a:p>
          <a:p>
            <a:pPr lvl="1"/>
            <a:r>
              <a:rPr lang="en-US" dirty="0" smtClean="0"/>
              <a:t>Corrects maturity transpose error (2019.1f)</a:t>
            </a:r>
          </a:p>
          <a:p>
            <a:pPr lvl="1"/>
            <a:r>
              <a:rPr lang="en-US" dirty="0" smtClean="0"/>
              <a:t>Simplifies estimation of trawl survey selectivity (2024.0)</a:t>
            </a:r>
          </a:p>
        </p:txBody>
      </p:sp>
    </p:spTree>
    <p:extLst>
      <p:ext uri="{BB962C8B-B14F-4D97-AF65-F5344CB8AC3E}">
        <p14:creationId xmlns:p14="http://schemas.microsoft.com/office/powerpoint/2010/main" val="3848482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Apportionment investigation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Reminder: AFSC longline survey (LLS) used in assessment as additional </a:t>
            </a:r>
            <a:r>
              <a:rPr lang="en-US" dirty="0" err="1" smtClean="0"/>
              <a:t>pop’n</a:t>
            </a:r>
            <a:r>
              <a:rPr lang="en-US" dirty="0" smtClean="0"/>
              <a:t> index, but not used in apportionment</a:t>
            </a:r>
          </a:p>
          <a:p>
            <a:pPr lvl="1"/>
            <a:r>
              <a:rPr lang="en-US" dirty="0" smtClean="0"/>
              <a:t>And, includes an environmental link, where in warmer temps at depth cod move deeper and are more available to the survey than in colder years</a:t>
            </a:r>
          </a:p>
          <a:p>
            <a:r>
              <a:rPr lang="en-US" dirty="0" smtClean="0"/>
              <a:t>Including it in apportionment is a longstanding SSC request</a:t>
            </a:r>
          </a:p>
          <a:p>
            <a:r>
              <a:rPr lang="en-US" dirty="0" smtClean="0"/>
              <a:t>Other, ‘tracked’, </a:t>
            </a:r>
            <a:r>
              <a:rPr lang="en-US" dirty="0" err="1" smtClean="0"/>
              <a:t>pop’n</a:t>
            </a:r>
            <a:r>
              <a:rPr lang="en-US" dirty="0" smtClean="0"/>
              <a:t> indices include IPHC FISS and ADF&amp;G large mesh trawl survey</a:t>
            </a:r>
          </a:p>
        </p:txBody>
      </p:sp>
    </p:spTree>
    <p:extLst>
      <p:ext uri="{BB962C8B-B14F-4D97-AF65-F5344CB8AC3E}">
        <p14:creationId xmlns:p14="http://schemas.microsoft.com/office/powerpoint/2010/main" val="1209424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Apportionment investigation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Here, look at including LLS into </a:t>
            </a:r>
            <a:r>
              <a:rPr lang="en-US" dirty="0" err="1" smtClean="0"/>
              <a:t>rema</a:t>
            </a:r>
            <a:r>
              <a:rPr lang="en-US" dirty="0" smtClean="0"/>
              <a:t> as an additional index to be used for apportionment</a:t>
            </a:r>
          </a:p>
          <a:p>
            <a:r>
              <a:rPr lang="en-US" dirty="0" smtClean="0"/>
              <a:t>Step-wise approach:</a:t>
            </a:r>
          </a:p>
          <a:p>
            <a:pPr lvl="1"/>
            <a:r>
              <a:rPr lang="en-US" dirty="0" smtClean="0"/>
              <a:t>First, look at AIC ‘preferred’ model when it comes to Process Error (PE) and index scaling (q) parameters</a:t>
            </a:r>
          </a:p>
          <a:p>
            <a:pPr lvl="1"/>
            <a:r>
              <a:rPr lang="en-US" dirty="0" smtClean="0"/>
              <a:t>Next, with ‘preferred’ models investigate estimating additional observation error</a:t>
            </a:r>
          </a:p>
        </p:txBody>
      </p:sp>
    </p:spTree>
    <p:extLst>
      <p:ext uri="{BB962C8B-B14F-4D97-AF65-F5344CB8AC3E}">
        <p14:creationId xmlns:p14="http://schemas.microsoft.com/office/powerpoint/2010/main" val="1936284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 cases: factorial design of global (1), or regional (3) PE and q parameters</a:t>
            </a:r>
          </a:p>
          <a:p>
            <a:pPr lvl="1"/>
            <a:r>
              <a:rPr lang="en-US" dirty="0" smtClean="0"/>
              <a:t>PE = 1, q = 1</a:t>
            </a:r>
          </a:p>
          <a:p>
            <a:pPr lvl="1"/>
            <a:r>
              <a:rPr lang="en-US" dirty="0" smtClean="0"/>
              <a:t>PE = 3, q = 1</a:t>
            </a:r>
          </a:p>
          <a:p>
            <a:pPr lvl="1"/>
            <a:r>
              <a:rPr lang="en-US" dirty="0" smtClean="0"/>
              <a:t>PE = 1, q = 3</a:t>
            </a:r>
          </a:p>
          <a:p>
            <a:pPr lvl="1"/>
            <a:r>
              <a:rPr lang="en-US" dirty="0" smtClean="0"/>
              <a:t>PE = 3, q = 3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4838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AIC suggests that regional scaling parameters q are supported (and most influential)</a:t>
            </a:r>
          </a:p>
          <a:p>
            <a:r>
              <a:rPr lang="en-US" dirty="0" smtClean="0"/>
              <a:t>Whether PE = 1 or 3, no real difference in model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So, to cover our bases, select PE = 1, q= 3 and PE = 3, q = 3 for additional uncertainty analysis</a:t>
            </a:r>
          </a:p>
          <a:p>
            <a:pPr lvl="1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95" y="3381525"/>
            <a:ext cx="8567395" cy="12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15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000625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9 changes recommended: denoted as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2019.1c.#</a:t>
            </a:r>
          </a:p>
          <a:p>
            <a:r>
              <a:rPr lang="en-US" dirty="0" smtClean="0"/>
              <a:t>All added 1 at a time to model 2019.1b to evaluate sensitivity of model to each change individually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5" y="1690688"/>
            <a:ext cx="5677376" cy="43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73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 cases: factorial design of 2 PE-q cases from step 1 x 3 uncertainty cases:</a:t>
            </a:r>
          </a:p>
          <a:p>
            <a:pPr lvl="1"/>
            <a:r>
              <a:rPr lang="en-US" dirty="0" smtClean="0"/>
              <a:t>Additional uncertainty in trawl survey</a:t>
            </a:r>
          </a:p>
          <a:p>
            <a:pPr lvl="1"/>
            <a:r>
              <a:rPr lang="en-US" dirty="0" smtClean="0"/>
              <a:t>Additional uncertainty in longline survey</a:t>
            </a:r>
          </a:p>
          <a:p>
            <a:pPr lvl="1"/>
            <a:r>
              <a:rPr lang="en-US" dirty="0" smtClean="0"/>
              <a:t>Additional uncertainty in both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0714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Step 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Results in 4 models that are essentially the same, in terms of AIC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Preferred model:</a:t>
            </a:r>
          </a:p>
          <a:p>
            <a:pPr lvl="1"/>
            <a:r>
              <a:rPr lang="en-US" dirty="0" smtClean="0"/>
              <a:t>For PE-q, argue for parsimony: select PE = 1 and q = 3 case</a:t>
            </a:r>
          </a:p>
          <a:p>
            <a:pPr lvl="1"/>
            <a:r>
              <a:rPr lang="en-US" dirty="0" smtClean="0"/>
              <a:t>For additional uncertainty, argue:</a:t>
            </a:r>
          </a:p>
          <a:p>
            <a:pPr lvl="2"/>
            <a:r>
              <a:rPr lang="en-US" dirty="0" smtClean="0"/>
              <a:t>When adding trawl survey uncertainty, largest decline in AIC (and is significant)</a:t>
            </a:r>
          </a:p>
          <a:p>
            <a:pPr lvl="2"/>
            <a:r>
              <a:rPr lang="en-US" dirty="0" smtClean="0"/>
              <a:t>Acknowledge that these don’t include environmental link for longline survey, so, there’s a sources of uncertainty that we haven’t yet explained in this model</a:t>
            </a:r>
          </a:p>
          <a:p>
            <a:pPr lvl="2"/>
            <a:r>
              <a:rPr lang="en-US" dirty="0" smtClean="0"/>
              <a:t>So, select additional uncertainty in both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552" y="2299387"/>
            <a:ext cx="9721466" cy="16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02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Compare between:</a:t>
            </a:r>
          </a:p>
          <a:p>
            <a:pPr lvl="1"/>
            <a:r>
              <a:rPr lang="en-US" dirty="0" smtClean="0"/>
              <a:t>Base model: trawl survey only (</a:t>
            </a:r>
            <a:r>
              <a:rPr lang="en-US" dirty="0" err="1" smtClean="0"/>
              <a:t>pcod</a:t>
            </a:r>
            <a:r>
              <a:rPr lang="en-US" dirty="0" smtClean="0"/>
              <a:t> trawl survey)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Preferred model: both trawl and longline survey with 1 process error parameter, 3 scalar parameters, and additional uncertainty estimated for both surveys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127" y="2804081"/>
            <a:ext cx="614362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127" y="4967159"/>
            <a:ext cx="85439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1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Estimated biomass: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78" y="2284112"/>
            <a:ext cx="7152621" cy="417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32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Data fits: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492" y="2273300"/>
            <a:ext cx="7097015" cy="41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9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Apportionment: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55" y="1965566"/>
            <a:ext cx="6706688" cy="39122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761" y="5877800"/>
            <a:ext cx="8902347" cy="9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2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Recommendation: use </a:t>
            </a:r>
            <a:r>
              <a:rPr lang="en-US" dirty="0" err="1" smtClean="0"/>
              <a:t>rema</a:t>
            </a:r>
            <a:r>
              <a:rPr lang="en-US" dirty="0" smtClean="0"/>
              <a:t> with additional index with preferred parameterization</a:t>
            </a:r>
          </a:p>
          <a:p>
            <a:pPr lvl="1"/>
            <a:r>
              <a:rPr lang="en-US" dirty="0" smtClean="0"/>
              <a:t>Makes apportionment consistent with data used in assessment</a:t>
            </a:r>
          </a:p>
          <a:p>
            <a:pPr lvl="1"/>
            <a:r>
              <a:rPr lang="en-US" dirty="0" smtClean="0"/>
              <a:t>But, it will likely result in more variable apportionment compared to using only trawl survey</a:t>
            </a:r>
          </a:p>
          <a:p>
            <a:pPr lvl="1"/>
            <a:endParaRPr lang="en-US" dirty="0"/>
          </a:p>
          <a:p>
            <a:r>
              <a:rPr lang="en-US" dirty="0" smtClean="0"/>
              <a:t>Next steps:</a:t>
            </a:r>
          </a:p>
          <a:p>
            <a:pPr lvl="1"/>
            <a:r>
              <a:rPr lang="en-US" dirty="0" smtClean="0"/>
              <a:t>Working on environmental index, will be looking towards region indices to potentially be used in apportionment</a:t>
            </a:r>
          </a:p>
          <a:p>
            <a:pPr lvl="2"/>
            <a:r>
              <a:rPr lang="en-US" dirty="0" smtClean="0"/>
              <a:t>Survey timing is slightly different in each region, whether/if this results in different environmental conditions by region remains to be seen</a:t>
            </a:r>
          </a:p>
          <a:p>
            <a:pPr lvl="1"/>
            <a:r>
              <a:rPr lang="en-US" dirty="0" smtClean="0"/>
              <a:t>Currently </a:t>
            </a:r>
            <a:r>
              <a:rPr lang="en-US" dirty="0" err="1" smtClean="0"/>
              <a:t>rema</a:t>
            </a:r>
            <a:r>
              <a:rPr lang="en-US" dirty="0" smtClean="0"/>
              <a:t> not developed to include environmental index</a:t>
            </a:r>
          </a:p>
        </p:txBody>
      </p:sp>
    </p:spTree>
    <p:extLst>
      <p:ext uri="{BB962C8B-B14F-4D97-AF65-F5344CB8AC3E}">
        <p14:creationId xmlns:p14="http://schemas.microsoft.com/office/powerpoint/2010/main" val="14555660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Other indices: IPHC FISS</a:t>
            </a:r>
          </a:p>
          <a:p>
            <a:pPr lvl="1"/>
            <a:r>
              <a:rPr lang="en-US" dirty="0" smtClean="0"/>
              <a:t>Has always been a promising additional index for apportionment, but, recent developments have made implementation questionable for Pacific cod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Recommend: not consider FISS as viable alternative index for Pacific cod until stations randomly subsampled or full FISS design is implemented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6" y="2688758"/>
            <a:ext cx="3769182" cy="26628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839" y="2688758"/>
            <a:ext cx="3713250" cy="2680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332" y="2688758"/>
            <a:ext cx="3849292" cy="268047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885672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733613" y="3854255"/>
            <a:ext cx="630195" cy="44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84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Apport</a:t>
            </a:r>
            <a:r>
              <a:rPr lang="en-US" dirty="0" smtClean="0"/>
              <a:t> </a:t>
            </a:r>
            <a:r>
              <a:rPr lang="en-US" dirty="0" err="1" smtClean="0"/>
              <a:t>inv</a:t>
            </a:r>
            <a:r>
              <a:rPr lang="en-US" dirty="0" smtClean="0"/>
              <a:t>: Discussion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78490"/>
            <a:ext cx="10515600" cy="4686386"/>
          </a:xfrm>
        </p:spPr>
        <p:txBody>
          <a:bodyPr>
            <a:normAutofit/>
          </a:bodyPr>
          <a:lstStyle/>
          <a:p>
            <a:r>
              <a:rPr lang="en-US" dirty="0" smtClean="0"/>
              <a:t>Other indices: ADF&amp;G large mesh survey</a:t>
            </a:r>
          </a:p>
          <a:p>
            <a:pPr lvl="1"/>
            <a:r>
              <a:rPr lang="en-US" dirty="0" smtClean="0"/>
              <a:t>Rub here: only samples western and central gulf</a:t>
            </a:r>
          </a:p>
          <a:p>
            <a:pPr lvl="1"/>
            <a:r>
              <a:rPr lang="en-US" dirty="0" smtClean="0"/>
              <a:t>But, if there is additional information about trend in these two </a:t>
            </a:r>
            <a:r>
              <a:rPr lang="en-US" dirty="0" err="1" smtClean="0"/>
              <a:t>subregions</a:t>
            </a:r>
            <a:r>
              <a:rPr lang="en-US" dirty="0" smtClean="0"/>
              <a:t>, could possibly use it in </a:t>
            </a:r>
            <a:r>
              <a:rPr lang="en-US" dirty="0" err="1" smtClean="0"/>
              <a:t>rema</a:t>
            </a:r>
            <a:endParaRPr lang="en-US" dirty="0" smtClean="0"/>
          </a:p>
          <a:p>
            <a:pPr lvl="1"/>
            <a:r>
              <a:rPr lang="en-US" dirty="0" smtClean="0"/>
              <a:t>However, </a:t>
            </a:r>
            <a:r>
              <a:rPr lang="en-US" dirty="0" err="1" smtClean="0"/>
              <a:t>rema</a:t>
            </a:r>
            <a:r>
              <a:rPr lang="en-US" dirty="0" smtClean="0"/>
              <a:t> currently not capable of including third index</a:t>
            </a:r>
          </a:p>
          <a:p>
            <a:pPr lvl="1"/>
            <a:r>
              <a:rPr lang="en-US" dirty="0" smtClean="0"/>
              <a:t>Recommend: for now continue to track ADF&amp;G survey in assessment, but since we have 2 indices in </a:t>
            </a:r>
            <a:r>
              <a:rPr lang="en-US" dirty="0" err="1" smtClean="0"/>
              <a:t>rema</a:t>
            </a:r>
            <a:r>
              <a:rPr lang="en-US" dirty="0" smtClean="0"/>
              <a:t> that have good spatial coverage, not spend time yet developing this as an additional index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083C68-C3B3-44F7-A518-D7A1025AD2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9534" y="365125"/>
            <a:ext cx="2929693" cy="195312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5332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Fishery data: 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urrently computed for males/females, then combined (and, excludes unsexed data)</a:t>
            </a:r>
          </a:p>
          <a:p>
            <a:pPr lvl="2"/>
            <a:r>
              <a:rPr lang="en-US" dirty="0" smtClean="0"/>
              <a:t>But, length comps have never been computed this way, have always combined sex data prior to expansion</a:t>
            </a:r>
          </a:p>
          <a:p>
            <a:pPr lvl="1"/>
            <a:r>
              <a:rPr lang="en-US" dirty="0" smtClean="0"/>
              <a:t>Computed with FSA package, rather than the observed ALK</a:t>
            </a:r>
          </a:p>
          <a:p>
            <a:pPr lvl="2"/>
            <a:r>
              <a:rPr lang="en-US" dirty="0" smtClean="0"/>
              <a:t>Idea: randomly assigns lengths to ages with an ALK approach</a:t>
            </a:r>
          </a:p>
          <a:p>
            <a:pPr lvl="2"/>
            <a:r>
              <a:rPr lang="en-US" dirty="0" smtClean="0"/>
              <a:t>But, can obtain ages that weren’t observed, particularly because</a:t>
            </a:r>
            <a:endParaRPr lang="en-US" dirty="0"/>
          </a:p>
          <a:p>
            <a:pPr lvl="2"/>
            <a:r>
              <a:rPr lang="en-US" dirty="0" smtClean="0"/>
              <a:t>Requires: must define smallest lengths in each year as age-1</a:t>
            </a:r>
          </a:p>
          <a:p>
            <a:r>
              <a:rPr lang="en-US" dirty="0" smtClean="0"/>
              <a:t>Propose:</a:t>
            </a:r>
          </a:p>
          <a:p>
            <a:pPr lvl="1"/>
            <a:r>
              <a:rPr lang="en-US" dirty="0" smtClean="0"/>
              <a:t>Combine age/length data across sexes pre-expansion</a:t>
            </a:r>
          </a:p>
          <a:p>
            <a:pPr lvl="1"/>
            <a:r>
              <a:rPr lang="en-US" dirty="0" smtClean="0"/>
              <a:t>Use year-specific ALK &amp; remove age-1 assignment (stop using FSA package)</a:t>
            </a:r>
          </a:p>
          <a:p>
            <a:pPr lvl="1"/>
            <a:r>
              <a:rPr lang="en-US" dirty="0" smtClean="0"/>
              <a:t>Use proposed length comp expansion</a:t>
            </a:r>
          </a:p>
          <a:p>
            <a:r>
              <a:rPr lang="en-US" dirty="0" smtClean="0"/>
              <a:t>Why? You’ll see…</a:t>
            </a:r>
          </a:p>
        </p:txBody>
      </p:sp>
    </p:spTree>
    <p:extLst>
      <p:ext uri="{BB962C8B-B14F-4D97-AF65-F5344CB8AC3E}">
        <p14:creationId xmlns:p14="http://schemas.microsoft.com/office/powerpoint/2010/main" val="89755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LL survey:</a:t>
            </a:r>
          </a:p>
          <a:p>
            <a:pPr lvl="1"/>
            <a:r>
              <a:rPr lang="en-US" dirty="0" smtClean="0"/>
              <a:t>Log-normal correction in RPN SD hadn’t been applied (but was applied to bottom trawl survey index), now is applied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2019.1c.1</a:t>
            </a:r>
          </a:p>
          <a:p>
            <a:pPr lvl="1"/>
            <a:r>
              <a:rPr lang="en-US" dirty="0" smtClean="0"/>
              <a:t>Length comps off by a cm (i.e., 25 cm fish became 26 cm)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2019.1c.2</a:t>
            </a:r>
          </a:p>
          <a:p>
            <a:pPr lvl="1"/>
            <a:r>
              <a:rPr lang="en-US" dirty="0" smtClean="0"/>
              <a:t>Length comps season </a:t>
            </a:r>
            <a:r>
              <a:rPr lang="en-US" dirty="0"/>
              <a:t>had been set at 1 (Jan), when should have been set at 7 (Jul)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2019.1c.3</a:t>
            </a:r>
          </a:p>
          <a:p>
            <a:r>
              <a:rPr lang="en-US" dirty="0" smtClean="0"/>
              <a:t>Fishery length comps:</a:t>
            </a:r>
          </a:p>
          <a:p>
            <a:pPr lvl="1"/>
            <a:r>
              <a:rPr lang="en-US" dirty="0" smtClean="0"/>
              <a:t>ISS set at total number of hauls sampled (max 200), but filtered hauls to a certain sample size in expansion (will talk more about filtering later), set at number of hauls actually used </a:t>
            </a:r>
            <a:r>
              <a:rPr lang="en-US" dirty="0"/>
              <a:t>in </a:t>
            </a:r>
            <a:r>
              <a:rPr lang="en-US" dirty="0" smtClean="0"/>
              <a:t>expansion (</a:t>
            </a:r>
            <a:r>
              <a:rPr lang="en-US" dirty="0"/>
              <a:t>max 200) </a:t>
            </a:r>
            <a:r>
              <a:rPr lang="en-US" dirty="0" smtClean="0"/>
              <a:t>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2019.1c.4</a:t>
            </a:r>
          </a:p>
        </p:txBody>
      </p:sp>
    </p:spTree>
    <p:extLst>
      <p:ext uri="{BB962C8B-B14F-4D97-AF65-F5344CB8AC3E}">
        <p14:creationId xmlns:p14="http://schemas.microsoft.com/office/powerpoint/2010/main" val="3290418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Fishery data: aggregated plots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393" y="2428678"/>
            <a:ext cx="7148281" cy="416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16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Trawl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94" y="253245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3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Longline fishery: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299" y="162629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1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ge comp </a:t>
            </a:r>
            <a:r>
              <a:rPr lang="en-US" dirty="0" err="1" smtClean="0"/>
              <a:t>inv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Pot fishery: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20" y="294433"/>
            <a:ext cx="6400938" cy="64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0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1610" y="318693"/>
            <a:ext cx="5896238" cy="6082113"/>
            <a:chOff x="471610" y="318693"/>
            <a:chExt cx="5896238" cy="608211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436"/>
            <a:stretch/>
          </p:blipFill>
          <p:spPr>
            <a:xfrm>
              <a:off x="471610" y="457194"/>
              <a:ext cx="3540217" cy="594361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3" r="46258" b="4574"/>
            <a:stretch/>
          </p:blipFill>
          <p:spPr>
            <a:xfrm>
              <a:off x="3657599" y="457194"/>
              <a:ext cx="2710249" cy="567175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18271" y="318694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2019.1d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664711" y="318693"/>
              <a:ext cx="692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2019.1e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6433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26791" y="179168"/>
            <a:ext cx="4829450" cy="6837413"/>
            <a:chOff x="-26791" y="179168"/>
            <a:chExt cx="4829450" cy="68374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02"/>
            <a:stretch/>
          </p:blipFill>
          <p:spPr>
            <a:xfrm>
              <a:off x="-26791" y="179168"/>
              <a:ext cx="4829450" cy="31242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791" y="3303373"/>
              <a:ext cx="4827171" cy="3713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193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length comps:</a:t>
            </a:r>
          </a:p>
          <a:p>
            <a:pPr lvl="1"/>
            <a:r>
              <a:rPr lang="en-US" dirty="0"/>
              <a:t>Set plus bin at 104 </a:t>
            </a:r>
            <a:r>
              <a:rPr lang="en-US" dirty="0" smtClean="0"/>
              <a:t>cm rather than 116 cm </a:t>
            </a:r>
            <a:r>
              <a:rPr lang="en-US" dirty="0"/>
              <a:t>(&lt;2% of years ꓯ data &gt;0.01</a:t>
            </a:r>
            <a:r>
              <a:rPr lang="en-US" dirty="0" smtClean="0"/>
              <a:t>) –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2019.1c.5</a:t>
            </a:r>
          </a:p>
          <a:p>
            <a:r>
              <a:rPr lang="en-US" dirty="0" smtClean="0"/>
              <a:t>Trawl survey conditional age-at-length</a:t>
            </a:r>
          </a:p>
          <a:p>
            <a:pPr lvl="1"/>
            <a:r>
              <a:rPr lang="en-US" dirty="0" smtClean="0"/>
              <a:t>Season had been set at 1 (Jan</a:t>
            </a:r>
            <a:r>
              <a:rPr lang="en-US" dirty="0"/>
              <a:t>), when should have been set at 7 (Jul)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2019.1c.6</a:t>
            </a:r>
          </a:p>
          <a:p>
            <a:r>
              <a:rPr lang="en-US" dirty="0"/>
              <a:t>Consistency across assessments:</a:t>
            </a:r>
          </a:p>
          <a:p>
            <a:pPr lvl="1"/>
            <a:r>
              <a:rPr lang="en-US" dirty="0"/>
              <a:t>Turn off forecast recruitment </a:t>
            </a:r>
            <a:r>
              <a:rPr lang="en-US" dirty="0" err="1"/>
              <a:t>params</a:t>
            </a:r>
            <a:r>
              <a:rPr lang="en-US" dirty="0"/>
              <a:t> –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2019.1c.7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936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% difference in SSB (from 2019.1b):</a:t>
            </a:r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842734"/>
              </p:ext>
            </p:extLst>
          </p:nvPr>
        </p:nvGraphicFramePr>
        <p:xfrm>
          <a:off x="1573427" y="2529810"/>
          <a:ext cx="2421924" cy="3295650"/>
        </p:xfrm>
        <a:graphic>
          <a:graphicData uri="http://schemas.openxmlformats.org/drawingml/2006/table">
            <a:tbl>
              <a:tblPr/>
              <a:tblGrid>
                <a:gridCol w="1210962">
                  <a:extLst>
                    <a:ext uri="{9D8B030D-6E8A-4147-A177-3AD203B41FA5}">
                      <a16:colId xmlns:a16="http://schemas.microsoft.com/office/drawing/2014/main" val="1965745766"/>
                    </a:ext>
                  </a:extLst>
                </a:gridCol>
                <a:gridCol w="1210962">
                  <a:extLst>
                    <a:ext uri="{9D8B030D-6E8A-4147-A177-3AD203B41FA5}">
                      <a16:colId xmlns:a16="http://schemas.microsoft.com/office/drawing/2014/main" val="14817421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%diff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90299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2190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9384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40976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152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8517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1" i="0" u="none" strike="noStrike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-14.65%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2085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7047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550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950588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870" y="1441718"/>
            <a:ext cx="4304968" cy="33115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55" y="3465758"/>
            <a:ext cx="4407245" cy="339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Recommend</a:t>
            </a:r>
            <a:r>
              <a:rPr lang="en-US" dirty="0" smtClean="0"/>
              <a:t> input data changes</a:t>
            </a:r>
          </a:p>
          <a:p>
            <a:pPr lvl="1"/>
            <a:r>
              <a:rPr lang="en-US" dirty="0" smtClean="0"/>
              <a:t>Corrects a number of mistakes</a:t>
            </a:r>
          </a:p>
          <a:p>
            <a:pPr lvl="1"/>
            <a:r>
              <a:rPr lang="en-US" dirty="0" smtClean="0"/>
              <a:t>Increases consistency across models</a:t>
            </a:r>
          </a:p>
          <a:p>
            <a:pPr lvl="1"/>
            <a:r>
              <a:rPr lang="en-US" dirty="0" smtClean="0"/>
              <a:t>Stabilizes parameter estimates</a:t>
            </a:r>
          </a:p>
          <a:p>
            <a:r>
              <a:rPr lang="en-US" dirty="0" smtClean="0"/>
              <a:t>New model 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</a:rPr>
              <a:t>2019.1c</a:t>
            </a: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smtClean="0"/>
              <a:t>data file changes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31" y="1825625"/>
            <a:ext cx="5943612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43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data updates (2019.1d)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11300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ecommend</a:t>
            </a:r>
            <a:r>
              <a:rPr lang="en-US" dirty="0" smtClean="0"/>
              <a:t> updating ageing error:</a:t>
            </a:r>
          </a:p>
          <a:p>
            <a:pPr lvl="1"/>
            <a:r>
              <a:rPr lang="en-US" dirty="0" smtClean="0"/>
              <a:t>Updated with new data (since 2017)</a:t>
            </a:r>
          </a:p>
          <a:p>
            <a:pPr lvl="1"/>
            <a:r>
              <a:rPr lang="en-US" dirty="0" smtClean="0"/>
              <a:t>Old: start SD = 0.57, end SD = 1.16, started at age-3</a:t>
            </a:r>
          </a:p>
          <a:p>
            <a:pPr lvl="1"/>
            <a:r>
              <a:rPr lang="en-US" dirty="0" smtClean="0"/>
              <a:t>New: start SD = 0.11, end SD = 1.09, start at age-1</a:t>
            </a:r>
          </a:p>
          <a:p>
            <a:pPr lvl="1"/>
            <a:r>
              <a:rPr lang="en-US" dirty="0" smtClean="0"/>
              <a:t>Continue with linear and estimating bias pre-2007</a:t>
            </a:r>
          </a:p>
          <a:p>
            <a:r>
              <a:rPr lang="en-US" dirty="0" smtClean="0"/>
              <a:t>New model: </a:t>
            </a:r>
            <a:r>
              <a:rPr lang="en-US" b="1" u="sng" dirty="0" smtClean="0">
                <a:solidFill>
                  <a:schemeClr val="accent5">
                    <a:lumMod val="75000"/>
                  </a:schemeClr>
                </a:solidFill>
              </a:rPr>
              <a:t>2019.1d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3525554"/>
            <a:ext cx="4276725" cy="3289788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043533"/>
              </p:ext>
            </p:extLst>
          </p:nvPr>
        </p:nvGraphicFramePr>
        <p:xfrm>
          <a:off x="1419225" y="4199573"/>
          <a:ext cx="4676775" cy="1977390"/>
        </p:xfrm>
        <a:graphic>
          <a:graphicData uri="http://schemas.openxmlformats.org/drawingml/2006/table">
            <a:tbl>
              <a:tblPr/>
              <a:tblGrid>
                <a:gridCol w="1888139">
                  <a:extLst>
                    <a:ext uri="{9D8B030D-6E8A-4147-A177-3AD203B41FA5}">
                      <a16:colId xmlns:a16="http://schemas.microsoft.com/office/drawing/2014/main" val="2547633900"/>
                    </a:ext>
                  </a:extLst>
                </a:gridCol>
                <a:gridCol w="1394318">
                  <a:extLst>
                    <a:ext uri="{9D8B030D-6E8A-4147-A177-3AD203B41FA5}">
                      <a16:colId xmlns:a16="http://schemas.microsoft.com/office/drawing/2014/main" val="45450497"/>
                    </a:ext>
                  </a:extLst>
                </a:gridCol>
                <a:gridCol w="1394318">
                  <a:extLst>
                    <a:ext uri="{9D8B030D-6E8A-4147-A177-3AD203B41FA5}">
                      <a16:colId xmlns:a16="http://schemas.microsoft.com/office/drawing/2014/main" val="38425931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Component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2019.1d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3504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2898.25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2788.53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2734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153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Survey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20744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 comp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1744.60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1743.23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22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1129.98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1023.00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530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856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6161</TotalTime>
  <Words>2537</Words>
  <Application>Microsoft Office PowerPoint</Application>
  <PresentationFormat>Widescreen</PresentationFormat>
  <Paragraphs>511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Background</vt:lpstr>
      <vt:lpstr>Outline</vt:lpstr>
      <vt:lpstr>Base data updates (2019.1b-2024)</vt:lpstr>
      <vt:lpstr>Input data file changes</vt:lpstr>
      <vt:lpstr>Input data file changes</vt:lpstr>
      <vt:lpstr>Input data file changes</vt:lpstr>
      <vt:lpstr>Input data file changes</vt:lpstr>
      <vt:lpstr>Input data file changes</vt:lpstr>
      <vt:lpstr>Recommended data updates (2019.1d)</vt:lpstr>
      <vt:lpstr>Fishery length comp investigations</vt:lpstr>
      <vt:lpstr>Fishery length comp overview</vt:lpstr>
      <vt:lpstr>Fishery length comp overview</vt:lpstr>
      <vt:lpstr>Fishery length comp investigations: filtering</vt:lpstr>
      <vt:lpstr>Fishery length comp investigations: State data</vt:lpstr>
      <vt:lpstr>Fishery length comp investigations</vt:lpstr>
      <vt:lpstr>Fishery length comp investigations</vt:lpstr>
      <vt:lpstr>PowerPoint Presentation</vt:lpstr>
      <vt:lpstr>PowerPoint Presentation</vt:lpstr>
      <vt:lpstr>PowerPoint Presentation</vt:lpstr>
      <vt:lpstr>Fishery length comp investigations</vt:lpstr>
      <vt:lpstr>Fishery length comp investigations</vt:lpstr>
      <vt:lpstr>Fishery length comp investigations</vt:lpstr>
      <vt:lpstr>Fishery length comp investigations</vt:lpstr>
      <vt:lpstr>Length comp binning: fishery</vt:lpstr>
      <vt:lpstr>Length comp binning: survey</vt:lpstr>
      <vt:lpstr>Length comp binning</vt:lpstr>
      <vt:lpstr>Length comp binning</vt:lpstr>
      <vt:lpstr>Length comp binning</vt:lpstr>
      <vt:lpstr>Maturity</vt:lpstr>
      <vt:lpstr>Maturity</vt:lpstr>
      <vt:lpstr>Maturity</vt:lpstr>
      <vt:lpstr>Trawl survey selectivity</vt:lpstr>
      <vt:lpstr>Trawl survey selectivity</vt:lpstr>
      <vt:lpstr>Trawl survey selectivity</vt:lpstr>
      <vt:lpstr>Summary of Recommendations</vt:lpstr>
      <vt:lpstr>Apportionment investigation</vt:lpstr>
      <vt:lpstr>Apportionment investigation</vt:lpstr>
      <vt:lpstr>Apport inv: Step 1</vt:lpstr>
      <vt:lpstr>Apport inv: Step 1</vt:lpstr>
      <vt:lpstr>Apport inv: Step 2</vt:lpstr>
      <vt:lpstr>Apport inv: Step 2</vt:lpstr>
      <vt:lpstr>Apport inv: Comparisons</vt:lpstr>
      <vt:lpstr>Apport inv: Comparisons</vt:lpstr>
      <vt:lpstr>Apport inv: Comparisons</vt:lpstr>
      <vt:lpstr>Apport inv: Comparisons</vt:lpstr>
      <vt:lpstr>Apport inv: Discussion</vt:lpstr>
      <vt:lpstr>Apport inv: Discussion</vt:lpstr>
      <vt:lpstr>Apport inv: Discussion</vt:lpstr>
      <vt:lpstr>Age comp inv</vt:lpstr>
      <vt:lpstr>Age comp inv</vt:lpstr>
      <vt:lpstr>Age comp inv</vt:lpstr>
      <vt:lpstr>Age comp inv</vt:lpstr>
      <vt:lpstr>Age comp inv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108</cp:revision>
  <dcterms:created xsi:type="dcterms:W3CDTF">2024-07-30T16:00:11Z</dcterms:created>
  <dcterms:modified xsi:type="dcterms:W3CDTF">2024-09-07T20:22:47Z</dcterms:modified>
</cp:coreProperties>
</file>